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09" r:id="rId3"/>
    <p:sldId id="443" r:id="rId5"/>
    <p:sldId id="474" r:id="rId6"/>
    <p:sldId id="451" r:id="rId7"/>
    <p:sldId id="466" r:id="rId8"/>
    <p:sldId id="469" r:id="rId9"/>
    <p:sldId id="467" r:id="rId10"/>
    <p:sldId id="468" r:id="rId11"/>
    <p:sldId id="460" r:id="rId12"/>
    <p:sldId id="470" r:id="rId13"/>
    <p:sldId id="471" r:id="rId14"/>
    <p:sldId id="472" r:id="rId15"/>
    <p:sldId id="473" r:id="rId16"/>
    <p:sldId id="463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242"/>
    <a:srgbClr val="9DC3E6"/>
    <a:srgbClr val="FF4C33"/>
    <a:srgbClr val="C6C6C6"/>
    <a:srgbClr val="FF5636"/>
    <a:srgbClr val="FF2027"/>
    <a:srgbClr val="F4B183"/>
    <a:srgbClr val="FF0000"/>
    <a:srgbClr val="FC2A51"/>
    <a:srgbClr val="C9A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17" autoAdjust="0"/>
  </p:normalViewPr>
  <p:slideViewPr>
    <p:cSldViewPr snapToGrid="0" showGuides="1">
      <p:cViewPr varScale="1">
        <p:scale>
          <a:sx n="58" d="100"/>
          <a:sy n="58" d="100"/>
        </p:scale>
        <p:origin x="-102" y="-1446"/>
      </p:cViewPr>
      <p:guideLst>
        <p:guide orient="horz" pos="1957"/>
        <p:guide pos="38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92D09-6E53-4EE3-94EA-323CDEEA17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>
              <a:sym typeface="+mn-ea"/>
            </a:endParaRPr>
          </a:p>
          <a:p>
            <a:pPr algn="l"/>
            <a:endParaRPr lang="zh-CN" altLang="en-US">
              <a:sym typeface="+mn-ea"/>
            </a:endParaRPr>
          </a:p>
          <a:p>
            <a:pPr algn="l"/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依赖关系(本质上也是图结构)在对话系统中</a:t>
            </a:r>
            <a:r>
              <a:rPr lang="zh-CN" altLang="en-US">
                <a:sym typeface="+mn-ea"/>
              </a:rPr>
              <a:t>没有</a:t>
            </a:r>
            <a:r>
              <a:rPr lang="zh-CN" altLang="en-US">
                <a:sym typeface="+mn-ea"/>
              </a:rPr>
              <a:t>被探索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模型无法捕获嵌入知识库中的大量信息，包括实体的语义，这可能会严重影响结果的准确性。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三部分组成：</a:t>
            </a:r>
            <a:r>
              <a:rPr lang="en-US" altLang="zh-CN"/>
              <a:t>an encoder (Section 3.1), </a:t>
            </a:r>
            <a:endParaRPr lang="en-US" altLang="zh-CN"/>
          </a:p>
          <a:p>
            <a:r>
              <a:rPr lang="en-US" altLang="zh-CN"/>
              <a:t>                      a decoder (Section 3.3)</a:t>
            </a:r>
            <a:endParaRPr lang="en-US" altLang="zh-CN"/>
          </a:p>
          <a:p>
            <a:r>
              <a:rPr lang="en-US" altLang="zh-CN"/>
              <a:t>                 and a knowledge graph with multi-hop reasoning ability (Section 3.2). 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spacy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NLP</a:t>
            </a:r>
            <a:r>
              <a:rPr lang="zh-CN" altLang="en-US">
                <a:sym typeface="+mn-ea"/>
              </a:rPr>
              <a:t>的工具包，  然后用固定长度的向量表示该图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  依存关系是一个中心词与其从属之间的二元非对称关系，一个句子的中心词通常是动词（Verb），所有其他词要么依赖于中心词，要么通过依赖路径与它关联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             加标签的有向图，箭头从中心词指向从属，具体来说，箭头是从head指向child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            关系标签         标签表示从属的语法功能，名词性的标签是：</a:t>
            </a:r>
            <a:endParaRPr lang="zh-CN" altLang="en-US"/>
          </a:p>
          <a:p>
            <a:r>
              <a:rPr lang="zh-CN" altLang="en-US">
                <a:sym typeface="+mn-ea"/>
              </a:rPr>
              <a:t>root：中心词，通常是动词</a:t>
            </a:r>
            <a:endParaRPr lang="zh-CN" altLang="en-US"/>
          </a:p>
          <a:p>
            <a:r>
              <a:rPr lang="zh-CN" altLang="en-US">
                <a:sym typeface="+mn-ea"/>
              </a:rPr>
              <a:t>nsubj：名词性主语（nominal subject）</a:t>
            </a:r>
            <a:endParaRPr lang="zh-CN" altLang="en-US"/>
          </a:p>
          <a:p>
            <a:r>
              <a:rPr lang="zh-CN" altLang="en-US">
                <a:sym typeface="+mn-ea"/>
              </a:rPr>
              <a:t>dobj：直接宾语（direct object）</a:t>
            </a:r>
            <a:endParaRPr lang="zh-CN" altLang="en-US"/>
          </a:p>
          <a:p>
            <a:r>
              <a:rPr lang="zh-CN" altLang="en-US">
                <a:sym typeface="+mn-ea"/>
              </a:rPr>
              <a:t>prep：介词</a:t>
            </a:r>
            <a:endParaRPr lang="zh-CN" altLang="en-US"/>
          </a:p>
          <a:p>
            <a:r>
              <a:rPr lang="zh-CN" altLang="en-US">
                <a:sym typeface="+mn-ea"/>
              </a:rPr>
              <a:t>pobj：介词宾语</a:t>
            </a:r>
            <a:endParaRPr lang="zh-CN" altLang="en-US"/>
          </a:p>
          <a:p>
            <a:r>
              <a:rPr lang="zh-CN" altLang="en-US">
                <a:sym typeface="+mn-ea"/>
              </a:rPr>
              <a:t>cc：连词</a:t>
            </a:r>
            <a:endParaRPr lang="zh-CN" altLang="en-US"/>
          </a:p>
          <a:p>
            <a:r>
              <a:rPr lang="en-US" altLang="zh-CN">
                <a:sym typeface="+mn-ea"/>
              </a:rPr>
              <a:t>expl</a:t>
            </a:r>
            <a:r>
              <a:rPr lang="zh-CN" altLang="en-US">
                <a:sym typeface="+mn-ea"/>
              </a:rPr>
              <a:t>：Expletive 虚词</a:t>
            </a:r>
            <a:endParaRPr lang="zh-CN" altLang="en-US"/>
          </a:p>
          <a:p>
            <a:r>
              <a:rPr lang="zh-CN" altLang="en-US">
                <a:sym typeface="+mn-ea"/>
              </a:rPr>
              <a:t>其他常用的标签：</a:t>
            </a:r>
            <a:endParaRPr lang="zh-CN" altLang="en-US"/>
          </a:p>
          <a:p>
            <a:r>
              <a:rPr lang="zh-CN" altLang="en-US">
                <a:sym typeface="+mn-ea"/>
              </a:rPr>
              <a:t>compound：复合词</a:t>
            </a:r>
            <a:endParaRPr lang="zh-CN" altLang="en-US"/>
          </a:p>
          <a:p>
            <a:r>
              <a:rPr lang="zh-CN" altLang="en-US">
                <a:sym typeface="+mn-ea"/>
              </a:rPr>
              <a:t>advmod：状语</a:t>
            </a:r>
            <a:endParaRPr lang="zh-CN" altLang="en-US"/>
          </a:p>
          <a:p>
            <a:r>
              <a:rPr lang="zh-CN" altLang="en-US">
                <a:sym typeface="+mn-ea"/>
              </a:rPr>
              <a:t>det：限定词</a:t>
            </a:r>
            <a:endParaRPr lang="zh-CN" altLang="en-US"/>
          </a:p>
          <a:p>
            <a:r>
              <a:rPr lang="zh-CN" altLang="en-US">
                <a:sym typeface="+mn-ea"/>
              </a:rPr>
              <a:t>amod：形容词修饰语</a:t>
            </a:r>
            <a:endParaRPr lang="zh-CN" altLang="en-US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Graph Encoder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   recurrent unit</a:t>
            </a:r>
            <a:r>
              <a:rPr lang="zh-CN" altLang="en-US">
                <a:sym typeface="+mn-ea"/>
              </a:rPr>
              <a:t>实现对对话历史的每个词的隐状态，因为要实现对信息更好的表示，所以我们分别计算了前向图和后向图的每个单词的隐状态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          </a:t>
            </a:r>
            <a:r>
              <a:rPr lang="zh-CN" altLang="en-US">
                <a:sym typeface="+mn-ea"/>
              </a:rPr>
              <a:t>逐词计算</a:t>
            </a:r>
            <a:endParaRPr lang="en-US" altLang="zh-CN"/>
          </a:p>
          <a:p>
            <a:r>
              <a:rPr lang="zh-CN"/>
              <a:t>公式（</a:t>
            </a:r>
            <a:r>
              <a:rPr lang="en-US" altLang="zh-CN"/>
              <a:t>1</a:t>
            </a:r>
            <a:r>
              <a:rPr lang="zh-CN"/>
              <a:t>） </a:t>
            </a:r>
            <a:r>
              <a:rPr lang="en-US" altLang="zh-CN"/>
              <a:t>r</a:t>
            </a:r>
            <a:r>
              <a:rPr lang="zh-CN" altLang="en-US"/>
              <a:t>重置门 计算在</a:t>
            </a:r>
            <a:r>
              <a:rPr lang="en-US" altLang="zh-CN"/>
              <a:t>timestep t </a:t>
            </a:r>
            <a:r>
              <a:rPr lang="zh-CN" altLang="en-US"/>
              <a:t>时  对话历史的每一个单词和其隐藏状态的值</a:t>
            </a:r>
            <a:endParaRPr lang="zh-CN" altLang="en-US"/>
          </a:p>
          <a:p>
            <a:r>
              <a:rPr lang="zh-CN" altLang="en-US"/>
              <a:t>公式（</a:t>
            </a:r>
            <a:r>
              <a:rPr lang="en-US" altLang="zh-CN"/>
              <a:t>3</a:t>
            </a:r>
            <a:r>
              <a:rPr lang="zh-CN" altLang="en-US"/>
              <a:t>）（</a:t>
            </a:r>
            <a:r>
              <a:rPr lang="en-US" altLang="zh-CN"/>
              <a:t>4</a:t>
            </a:r>
            <a:r>
              <a:rPr lang="zh-CN" altLang="en-US"/>
              <a:t>）线性转换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在训练过程中，通过最小化两个交叉熵损失的和来共同学习所有参数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815098" y="6431122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B914-9BB2-4713-9EBF-61770F406B8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2.png"/><Relationship Id="rId7" Type="http://schemas.openxmlformats.org/officeDocument/2006/relationships/image" Target="../media/image3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0" Type="http://schemas.openxmlformats.org/officeDocument/2006/relationships/notesSlide" Target="../notesSlides/notesSlide7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1.png"/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3" Type="http://schemas.openxmlformats.org/officeDocument/2006/relationships/notesSlide" Target="../notesSlides/notesSlide8.x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23.png"/><Relationship Id="rId10" Type="http://schemas.openxmlformats.org/officeDocument/2006/relationships/image" Target="../media/image22.png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 rot="5400000">
            <a:off x="10772518" y="3307453"/>
            <a:ext cx="467870" cy="242623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31978" y="2044456"/>
            <a:ext cx="2315607" cy="231560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85406" y="3022947"/>
            <a:ext cx="667234" cy="6672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781489" y="222947"/>
            <a:ext cx="663277" cy="66327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8"/>
          <p:cNvSpPr txBox="1"/>
          <p:nvPr/>
        </p:nvSpPr>
        <p:spPr>
          <a:xfrm>
            <a:off x="5350611" y="5176092"/>
            <a:ext cx="1910382" cy="36893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spc="100" dirty="0" smtClean="0">
                <a:solidFill>
                  <a:schemeClr val="bg2">
                    <a:lumMod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EMNLP 2020</a:t>
            </a:r>
            <a:endParaRPr lang="en-US" altLang="zh-CN" sz="2400" b="1" spc="100" dirty="0" smtClean="0">
              <a:solidFill>
                <a:schemeClr val="bg2">
                  <a:lumMod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2765" y="1387475"/>
            <a:ext cx="8768715" cy="25863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930765" y="5266690"/>
            <a:ext cx="11969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王景慧   </a:t>
            </a:r>
            <a:r>
              <a:rPr lang="en-US" altLang="zh-CN"/>
              <a:t>2021.2.21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4177665" y="4529455"/>
            <a:ext cx="5408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/>
              <a:t> https://github.com/shiquanyang/GraphDialog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22" name="椭圆 2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4350" y="457200"/>
            <a:ext cx="11201400" cy="589915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 Experiments</a:t>
            </a:r>
            <a:endParaRPr lang="en-US" altLang="zh-CN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29130" y="1125220"/>
            <a:ext cx="8333740" cy="26339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205" y="3978910"/>
            <a:ext cx="8241665" cy="237744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22" name="椭圆 2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4350" y="457200"/>
            <a:ext cx="11201400" cy="589915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 Experiments</a:t>
            </a:r>
            <a:endParaRPr lang="en-US" altLang="zh-CN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9290" y="2006600"/>
            <a:ext cx="10542905" cy="242506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22" name="椭圆 2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4350" y="457200"/>
            <a:ext cx="11201400" cy="589915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 Experiments</a:t>
            </a:r>
            <a:endParaRPr lang="en-US" altLang="zh-CN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04615" y="1767205"/>
            <a:ext cx="4629785" cy="19742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2725" y="3741420"/>
            <a:ext cx="4963160" cy="214884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22" name="椭圆 2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4350" y="457200"/>
            <a:ext cx="11201400" cy="589915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 Experiments</a:t>
            </a:r>
            <a:endParaRPr lang="en-US" altLang="zh-CN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8090" y="1539875"/>
            <a:ext cx="9837420" cy="438785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8"/>
          <p:cNvSpPr txBox="1"/>
          <p:nvPr/>
        </p:nvSpPr>
        <p:spPr>
          <a:xfrm>
            <a:off x="4180205" y="2844800"/>
            <a:ext cx="4885055" cy="10153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66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THANK. YOU</a:t>
            </a:r>
            <a:endParaRPr lang="zh-CN" altLang="en-US" sz="6600" b="1" spc="200" dirty="0">
              <a:solidFill>
                <a:schemeClr val="bg2">
                  <a:lumMod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等腰三角形 2"/>
          <p:cNvSpPr/>
          <p:nvPr/>
        </p:nvSpPr>
        <p:spPr>
          <a:xfrm rot="5400000">
            <a:off x="10942063" y="3083298"/>
            <a:ext cx="467870" cy="242623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224788" y="2107956"/>
            <a:ext cx="2315607" cy="231560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891171" y="2932142"/>
            <a:ext cx="667234" cy="6672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9703430" y="4971399"/>
            <a:ext cx="1149160" cy="114916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 56"/>
          <p:cNvSpPr/>
          <p:nvPr/>
        </p:nvSpPr>
        <p:spPr>
          <a:xfrm rot="20493682">
            <a:off x="3223583" y="-249355"/>
            <a:ext cx="2411440" cy="1532474"/>
          </a:xfrm>
          <a:custGeom>
            <a:avLst/>
            <a:gdLst>
              <a:gd name="connsiteX0" fmla="*/ 541710 w 2411440"/>
              <a:gd name="connsiteY0" fmla="*/ 0 h 1532474"/>
              <a:gd name="connsiteX1" fmla="*/ 2405939 w 2411440"/>
              <a:gd name="connsiteY1" fmla="*/ 621543 h 1532474"/>
              <a:gd name="connsiteX2" fmla="*/ 2411440 w 2411440"/>
              <a:gd name="connsiteY2" fmla="*/ 697026 h 1532474"/>
              <a:gd name="connsiteX3" fmla="*/ 1205720 w 2411440"/>
              <a:gd name="connsiteY3" fmla="*/ 1532474 h 1532474"/>
              <a:gd name="connsiteX4" fmla="*/ 0 w 2411440"/>
              <a:gd name="connsiteY4" fmla="*/ 697026 h 1532474"/>
              <a:gd name="connsiteX5" fmla="*/ 531590 w 2411440"/>
              <a:gd name="connsiteY5" fmla="*/ 4260 h 1532474"/>
              <a:gd name="connsiteX6" fmla="*/ 541710 w 2411440"/>
              <a:gd name="connsiteY6" fmla="*/ 0 h 153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440" h="1532474">
                <a:moveTo>
                  <a:pt x="541710" y="0"/>
                </a:moveTo>
                <a:lnTo>
                  <a:pt x="2405939" y="621543"/>
                </a:lnTo>
                <a:lnTo>
                  <a:pt x="2411440" y="697026"/>
                </a:lnTo>
                <a:cubicBezTo>
                  <a:pt x="2411441" y="1158431"/>
                  <a:pt x="1871622" y="1532474"/>
                  <a:pt x="1205720" y="1532474"/>
                </a:cubicBezTo>
                <a:cubicBezTo>
                  <a:pt x="539819" y="1532473"/>
                  <a:pt x="0" y="1158432"/>
                  <a:pt x="0" y="697026"/>
                </a:cubicBezTo>
                <a:cubicBezTo>
                  <a:pt x="0" y="408648"/>
                  <a:pt x="210867" y="154396"/>
                  <a:pt x="531590" y="4260"/>
                </a:cubicBezTo>
                <a:lnTo>
                  <a:pt x="54171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784844" y="3106657"/>
            <a:ext cx="36444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dirty="0" smtClean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CONTENT</a:t>
            </a:r>
            <a:endParaRPr lang="zh-CN" altLang="en-US" sz="5400" b="1" dirty="0">
              <a:solidFill>
                <a:srgbClr val="42424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任意多边形 50"/>
          <p:cNvSpPr/>
          <p:nvPr/>
        </p:nvSpPr>
        <p:spPr>
          <a:xfrm>
            <a:off x="0" y="1"/>
            <a:ext cx="6183746" cy="1374187"/>
          </a:xfrm>
          <a:custGeom>
            <a:avLst/>
            <a:gdLst>
              <a:gd name="connsiteX0" fmla="*/ 0 w 6183746"/>
              <a:gd name="connsiteY0" fmla="*/ 0 h 1374187"/>
              <a:gd name="connsiteX1" fmla="*/ 6183746 w 6183746"/>
              <a:gd name="connsiteY1" fmla="*/ 0 h 1374187"/>
              <a:gd name="connsiteX2" fmla="*/ 6045563 w 6183746"/>
              <a:gd name="connsiteY2" fmla="*/ 57136 h 1374187"/>
              <a:gd name="connsiteX3" fmla="*/ 0 w 6183746"/>
              <a:gd name="connsiteY3" fmla="*/ 823664 h 1374187"/>
              <a:gd name="connsiteX4" fmla="*/ 0 w 6183746"/>
              <a:gd name="connsiteY4" fmla="*/ 0 h 137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3746" h="1374187">
                <a:moveTo>
                  <a:pt x="0" y="0"/>
                </a:moveTo>
                <a:lnTo>
                  <a:pt x="6183746" y="0"/>
                </a:lnTo>
                <a:lnTo>
                  <a:pt x="6045563" y="57136"/>
                </a:lnTo>
                <a:cubicBezTo>
                  <a:pt x="4149570" y="871809"/>
                  <a:pt x="3219061" y="2096946"/>
                  <a:pt x="0" y="82366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schemeClr val="bg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5603875" y="1948180"/>
            <a:ext cx="4996815" cy="2961640"/>
            <a:chOff x="8910" y="2559"/>
            <a:chExt cx="7869" cy="4664"/>
          </a:xfrm>
        </p:grpSpPr>
        <p:grpSp>
          <p:nvGrpSpPr>
            <p:cNvPr id="6" name="组合 5"/>
            <p:cNvGrpSpPr/>
            <p:nvPr/>
          </p:nvGrpSpPr>
          <p:grpSpPr>
            <a:xfrm>
              <a:off x="8910" y="2559"/>
              <a:ext cx="1656" cy="4665"/>
              <a:chOff x="8910" y="2559"/>
              <a:chExt cx="1656" cy="4665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8910" y="2559"/>
                <a:ext cx="1656" cy="1181"/>
                <a:chOff x="6035668" y="1399003"/>
                <a:chExt cx="1051767" cy="749936"/>
              </a:xfrm>
            </p:grpSpPr>
            <p:grpSp>
              <p:nvGrpSpPr>
                <p:cNvPr id="3" name="组合 2"/>
                <p:cNvGrpSpPr/>
                <p:nvPr/>
              </p:nvGrpSpPr>
              <p:grpSpPr>
                <a:xfrm>
                  <a:off x="6059488" y="1399003"/>
                  <a:ext cx="857982" cy="749936"/>
                  <a:chOff x="891171" y="2107956"/>
                  <a:chExt cx="2649224" cy="2315607"/>
                </a:xfrm>
              </p:grpSpPr>
              <p:sp>
                <p:nvSpPr>
                  <p:cNvPr id="35" name="椭圆 34"/>
                  <p:cNvSpPr/>
                  <p:nvPr/>
                </p:nvSpPr>
                <p:spPr>
                  <a:xfrm>
                    <a:off x="1224788" y="2107956"/>
                    <a:ext cx="2315607" cy="231560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203200" dist="25400" dir="1800000" sx="102000" sy="102000" algn="ctr" rotWithShape="0">
                      <a:schemeClr val="bg1">
                        <a:lumMod val="50000"/>
                        <a:alpha val="4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6" name="椭圆 35"/>
                  <p:cNvSpPr/>
                  <p:nvPr/>
                </p:nvSpPr>
                <p:spPr>
                  <a:xfrm>
                    <a:off x="891171" y="2932142"/>
                    <a:ext cx="667234" cy="667234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48" name="TextBox 8"/>
                <p:cNvSpPr txBox="1"/>
                <p:nvPr/>
              </p:nvSpPr>
              <p:spPr>
                <a:xfrm>
                  <a:off x="6035668" y="1476602"/>
                  <a:ext cx="1051767" cy="61555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altLang="zh-CN" sz="4000" b="1" spc="200" dirty="0" smtClean="0">
                      <a:solidFill>
                        <a:schemeClr val="bg2">
                          <a:lumMod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  <a:sym typeface="Arial" panose="020B0604020202020204" pitchFamily="34" charset="0"/>
                    </a:rPr>
                    <a:t>01</a:t>
                  </a:r>
                  <a:endParaRPr lang="en-US" altLang="zh-CN" sz="4000" b="1" spc="200" dirty="0" smtClean="0">
                    <a:solidFill>
                      <a:schemeClr val="bg2">
                        <a:lumMod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7" name="组合 6"/>
              <p:cNvGrpSpPr/>
              <p:nvPr/>
            </p:nvGrpSpPr>
            <p:grpSpPr>
              <a:xfrm>
                <a:off x="8910" y="4302"/>
                <a:ext cx="1656" cy="1181"/>
                <a:chOff x="6035668" y="2658745"/>
                <a:chExt cx="1051767" cy="749936"/>
              </a:xfrm>
            </p:grpSpPr>
            <p:grpSp>
              <p:nvGrpSpPr>
                <p:cNvPr id="38" name="组合 37"/>
                <p:cNvGrpSpPr/>
                <p:nvPr/>
              </p:nvGrpSpPr>
              <p:grpSpPr>
                <a:xfrm>
                  <a:off x="6059488" y="2658745"/>
                  <a:ext cx="857982" cy="749936"/>
                  <a:chOff x="891171" y="2107956"/>
                  <a:chExt cx="2649224" cy="2315607"/>
                </a:xfrm>
              </p:grpSpPr>
              <p:sp>
                <p:nvSpPr>
                  <p:cNvPr id="39" name="椭圆 38"/>
                  <p:cNvSpPr/>
                  <p:nvPr/>
                </p:nvSpPr>
                <p:spPr>
                  <a:xfrm>
                    <a:off x="1224788" y="2107956"/>
                    <a:ext cx="2315607" cy="231560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203200" dist="25400" dir="1800000" sx="102000" sy="102000" algn="ctr" rotWithShape="0">
                      <a:schemeClr val="bg1">
                        <a:lumMod val="50000"/>
                        <a:alpha val="4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40" name="椭圆 39"/>
                  <p:cNvSpPr/>
                  <p:nvPr/>
                </p:nvSpPr>
                <p:spPr>
                  <a:xfrm>
                    <a:off x="891171" y="2932142"/>
                    <a:ext cx="667234" cy="667234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49" name="TextBox 8"/>
                <p:cNvSpPr txBox="1"/>
                <p:nvPr/>
              </p:nvSpPr>
              <p:spPr>
                <a:xfrm>
                  <a:off x="6035668" y="2736211"/>
                  <a:ext cx="1051767" cy="61555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altLang="zh-CN" sz="4000" b="1" spc="200" dirty="0" smtClean="0">
                      <a:solidFill>
                        <a:schemeClr val="bg2">
                          <a:lumMod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  <a:sym typeface="Arial" panose="020B0604020202020204" pitchFamily="34" charset="0"/>
                    </a:rPr>
                    <a:t>02</a:t>
                  </a:r>
                  <a:endParaRPr lang="en-US" altLang="zh-CN" sz="4000" b="1" spc="200" dirty="0" smtClean="0">
                    <a:solidFill>
                      <a:schemeClr val="bg2">
                        <a:lumMod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" name="组合 4"/>
              <p:cNvGrpSpPr/>
              <p:nvPr/>
            </p:nvGrpSpPr>
            <p:grpSpPr>
              <a:xfrm>
                <a:off x="8910" y="6044"/>
                <a:ext cx="1656" cy="1181"/>
                <a:chOff x="6035668" y="3673627"/>
                <a:chExt cx="1051767" cy="749936"/>
              </a:xfrm>
            </p:grpSpPr>
            <p:grpSp>
              <p:nvGrpSpPr>
                <p:cNvPr id="41" name="组合 40"/>
                <p:cNvGrpSpPr/>
                <p:nvPr/>
              </p:nvGrpSpPr>
              <p:grpSpPr>
                <a:xfrm>
                  <a:off x="6059488" y="3673627"/>
                  <a:ext cx="857982" cy="749936"/>
                  <a:chOff x="891171" y="2107956"/>
                  <a:chExt cx="2649224" cy="2315607"/>
                </a:xfrm>
              </p:grpSpPr>
              <p:sp>
                <p:nvSpPr>
                  <p:cNvPr id="42" name="椭圆 41"/>
                  <p:cNvSpPr/>
                  <p:nvPr/>
                </p:nvSpPr>
                <p:spPr>
                  <a:xfrm>
                    <a:off x="1224788" y="2107956"/>
                    <a:ext cx="2315607" cy="231560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203200" dist="25400" dir="1800000" sx="102000" sy="102000" algn="ctr" rotWithShape="0">
                      <a:schemeClr val="bg1">
                        <a:lumMod val="50000"/>
                        <a:alpha val="4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43" name="椭圆 42"/>
                  <p:cNvSpPr/>
                  <p:nvPr/>
                </p:nvSpPr>
                <p:spPr>
                  <a:xfrm>
                    <a:off x="891171" y="2932142"/>
                    <a:ext cx="667234" cy="667234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50" name="TextBox 8"/>
                <p:cNvSpPr txBox="1"/>
                <p:nvPr/>
              </p:nvSpPr>
              <p:spPr>
                <a:xfrm>
                  <a:off x="6035668" y="3727435"/>
                  <a:ext cx="1051767" cy="61555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altLang="zh-CN" sz="4000" b="1" spc="200" dirty="0" smtClean="0">
                      <a:solidFill>
                        <a:schemeClr val="bg2">
                          <a:lumMod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  <a:sym typeface="Arial" panose="020B0604020202020204" pitchFamily="34" charset="0"/>
                    </a:rPr>
                    <a:t>03</a:t>
                  </a:r>
                  <a:endParaRPr lang="en-US" altLang="zh-CN" sz="4000" b="1" spc="200" dirty="0" smtClean="0">
                    <a:solidFill>
                      <a:schemeClr val="bg2">
                        <a:lumMod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5" name="TextBox 8"/>
            <p:cNvSpPr txBox="1"/>
            <p:nvPr/>
          </p:nvSpPr>
          <p:spPr>
            <a:xfrm>
              <a:off x="9547" y="2836"/>
              <a:ext cx="7131" cy="67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2800" i="1" spc="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Arial" panose="020B0604020202020204" pitchFamily="34" charset="0"/>
                </a:rPr>
                <a:t>Motivation</a:t>
              </a:r>
              <a:endParaRPr lang="en-US" altLang="zh-CN" sz="2800" i="1" spc="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TextBox 8"/>
            <p:cNvSpPr txBox="1"/>
            <p:nvPr/>
          </p:nvSpPr>
          <p:spPr>
            <a:xfrm>
              <a:off x="9547" y="4553"/>
              <a:ext cx="7130" cy="67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2800" i="1" spc="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Arial" panose="020B0604020202020204" pitchFamily="34" charset="0"/>
                </a:rPr>
                <a:t>Method</a:t>
              </a:r>
              <a:endParaRPr lang="en-US" altLang="zh-CN" sz="2800" i="1" spc="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TextBox 8"/>
            <p:cNvSpPr txBox="1"/>
            <p:nvPr/>
          </p:nvSpPr>
          <p:spPr>
            <a:xfrm>
              <a:off x="9547" y="6264"/>
              <a:ext cx="7233" cy="67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2800" i="1" spc="2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Arial" panose="020B0604020202020204" pitchFamily="34" charset="0"/>
                </a:rPr>
                <a:t>Experiments</a:t>
              </a:r>
              <a:endParaRPr lang="en-US" altLang="zh-CN" sz="2800" i="1" spc="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41" name="椭圆 40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40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Motivation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02385" y="1837690"/>
            <a:ext cx="83019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/>
              <a:t>the model fails to capture substantial information embedded in the KB including the semantics of the entities which may significantly impact the accuracy of results.</a:t>
            </a:r>
            <a:endParaRPr lang="zh-CN" altLang="en-US"/>
          </a:p>
          <a:p>
            <a:pPr algn="l"/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02385" y="3702050"/>
            <a:ext cx="85242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dependency relationships (essentially graph structure) have not been explored in dialogue </a:t>
            </a:r>
            <a:endParaRPr lang="zh-CN" altLang="en-US"/>
          </a:p>
          <a:p>
            <a:pPr algn="l"/>
            <a:r>
              <a:rPr lang="zh-CN" altLang="en-US"/>
              <a:t>systems, again missing great potential for improvements.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41" name="椭圆 40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40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Method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637155" y="905510"/>
            <a:ext cx="6379210" cy="420941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577340" y="5223510"/>
            <a:ext cx="92075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zh-CN" altLang="en-US"/>
              <a:t>Figure 1: An example dialogue in the restaurant booking domain. The top part is knowledge base (KB) information that represented by a graph and the bottom part is the conversation between a customer and the agent.Our aim is to predict the agent responses given KB information and the customer utterances.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41" name="椭圆 40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40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Method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" y="1675130"/>
            <a:ext cx="11417300" cy="4213860"/>
          </a:xfrm>
          <a:prstGeom prst="rect">
            <a:avLst/>
          </a:prstGeom>
        </p:spPr>
      </p:pic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13450" y="3321050"/>
          <a:ext cx="1651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2" imgW="165100" imgH="215900" progId="Equation.KSEE3">
                  <p:embed/>
                </p:oleObj>
              </mc:Choice>
              <mc:Fallback>
                <p:oleObj name="" r:id="rId2" imgW="1651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13450" y="3321050"/>
                        <a:ext cx="1651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41" name="椭圆 40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40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Method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r="53326" b="19274"/>
          <a:stretch>
            <a:fillRect/>
          </a:stretch>
        </p:blipFill>
        <p:spPr>
          <a:xfrm>
            <a:off x="252730" y="1396365"/>
            <a:ext cx="5697855" cy="32937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365" y="1150620"/>
            <a:ext cx="4963160" cy="21488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377305" y="3538220"/>
            <a:ext cx="51174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ym typeface="+mn-ea"/>
              </a:rPr>
              <a:t>用</a:t>
            </a:r>
            <a:r>
              <a:rPr lang="en-US" altLang="zh-CN">
                <a:sym typeface="+mn-ea"/>
              </a:rPr>
              <a:t>spacy</a:t>
            </a:r>
            <a:r>
              <a:rPr lang="zh-CN" altLang="en-US">
                <a:sym typeface="+mn-ea"/>
              </a:rPr>
              <a:t>提取对话历史</a:t>
            </a:r>
            <a:r>
              <a:rPr lang="en-US" altLang="zh-CN">
                <a:sym typeface="+mn-ea"/>
              </a:rPr>
              <a:t>X</a:t>
            </a:r>
            <a:r>
              <a:rPr lang="zh-CN" altLang="en-US">
                <a:sym typeface="+mn-ea"/>
              </a:rPr>
              <a:t>中的</a:t>
            </a:r>
            <a:r>
              <a:rPr lang="en-US" altLang="zh-CN">
                <a:sym typeface="+mn-ea"/>
              </a:rPr>
              <a:t>dependency relatonship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41" name="椭圆 40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40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Method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6615" y="4050665"/>
            <a:ext cx="4589780" cy="25539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7430" y="1049655"/>
            <a:ext cx="3623945" cy="4476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5765" y="1635125"/>
            <a:ext cx="4498975" cy="82931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0040" y="2611755"/>
            <a:ext cx="3061335" cy="90741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5695" y="3686810"/>
            <a:ext cx="3535680" cy="10820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3670" y="4768850"/>
            <a:ext cx="3227705" cy="75501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rcRect r="53326" b="19274"/>
          <a:stretch>
            <a:fillRect/>
          </a:stretch>
        </p:blipFill>
        <p:spPr>
          <a:xfrm>
            <a:off x="252730" y="1396365"/>
            <a:ext cx="5697855" cy="26543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8"/>
          <a:srcRect t="6203"/>
          <a:stretch>
            <a:fillRect/>
          </a:stretch>
        </p:blipFill>
        <p:spPr>
          <a:xfrm>
            <a:off x="8606155" y="5941060"/>
            <a:ext cx="1166495" cy="47053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41" name="椭圆 40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40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Method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9785" y="1207135"/>
            <a:ext cx="4778375" cy="29165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0" y="1207135"/>
            <a:ext cx="4312285" cy="6464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260" y="1853565"/>
            <a:ext cx="3851275" cy="7232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0155" y="2719070"/>
            <a:ext cx="3384550" cy="8343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8685" y="3630930"/>
            <a:ext cx="3715385" cy="60134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4115" y="4418965"/>
            <a:ext cx="3516630" cy="6400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7465" y="4046220"/>
            <a:ext cx="3293745" cy="37274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9800" y="4702175"/>
            <a:ext cx="3661410" cy="42481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8225" y="5365115"/>
            <a:ext cx="3464560" cy="3282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91195" y="5519420"/>
            <a:ext cx="1651000" cy="3619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27125" y="5881370"/>
            <a:ext cx="616585" cy="30035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22" name="椭圆 2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4350" y="457200"/>
            <a:ext cx="11201400" cy="589915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8"/>
          <p:cNvSpPr txBox="1"/>
          <p:nvPr/>
        </p:nvSpPr>
        <p:spPr>
          <a:xfrm>
            <a:off x="856342" y="474720"/>
            <a:ext cx="2844802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Dataset</a:t>
            </a:r>
            <a:endParaRPr lang="en-US" altLang="zh-CN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35300" y="1681480"/>
            <a:ext cx="5791200" cy="325628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4680,&quot;width&quot;:7092}"/>
</p:tagLst>
</file>

<file path=ppt/tags/tag2.xml><?xml version="1.0" encoding="utf-8"?>
<p:tagLst xmlns:p="http://schemas.openxmlformats.org/presentationml/2006/main">
  <p:tag name="ISPRING_PRESENTATION_TITLE" val="灰色商务工作汇报PPT模板3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878</Words>
  <Application>WPS 演示</Application>
  <PresentationFormat>自定义</PresentationFormat>
  <Paragraphs>78</Paragraphs>
  <Slides>14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思源黑体 CN Light</vt:lpstr>
      <vt:lpstr>黑体</vt:lpstr>
      <vt:lpstr>微软雅黑</vt:lpstr>
      <vt:lpstr>Arial Unicode MS</vt:lpstr>
      <vt:lpstr>思源黑体 CN Bold</vt:lpstr>
      <vt:lpstr>Calibri</vt:lpstr>
      <vt:lpstr>Calibri Light</vt:lpstr>
      <vt:lpstr>第一PPT，www.1ppt.com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简洁黑白</dc:title>
  <dc:creator>第一PPT</dc:creator>
  <cp:keywords>www.1ppt.com</cp:keywords>
  <dc:description>www.1ppt.com</dc:description>
  <cp:lastModifiedBy>dell</cp:lastModifiedBy>
  <cp:revision>507</cp:revision>
  <dcterms:created xsi:type="dcterms:W3CDTF">2019-04-09T06:58:00Z</dcterms:created>
  <dcterms:modified xsi:type="dcterms:W3CDTF">2021-02-21T05:46:41Z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